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79" r:id="rId3"/>
    <p:sldId id="270" r:id="rId4"/>
    <p:sldId id="269" r:id="rId5"/>
    <p:sldId id="268" r:id="rId6"/>
    <p:sldId id="271" r:id="rId7"/>
    <p:sldId id="259" r:id="rId8"/>
    <p:sldId id="260" r:id="rId9"/>
    <p:sldId id="261" r:id="rId10"/>
    <p:sldId id="262" r:id="rId11"/>
    <p:sldId id="263" r:id="rId12"/>
    <p:sldId id="264" r:id="rId13"/>
    <p:sldId id="276" r:id="rId14"/>
    <p:sldId id="266" r:id="rId15"/>
    <p:sldId id="275" r:id="rId16"/>
    <p:sldId id="267" r:id="rId17"/>
    <p:sldId id="277" r:id="rId18"/>
    <p:sldId id="273" r:id="rId19"/>
    <p:sldId id="274" r:id="rId20"/>
    <p:sldId id="281" r:id="rId21"/>
    <p:sldId id="282" r:id="rId22"/>
    <p:sldId id="280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148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DFF1D-A5CD-4B4C-B7FF-D6DB2B8E9B3A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B9973-1B7B-4293-9FCE-9DCDE76D26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21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00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690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64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39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303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14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7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215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78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28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26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956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31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9973-1B7B-4293-9FCE-9DCDE76D263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80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39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42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77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96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73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42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98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56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13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2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38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8B8-C261-488E-BF94-0378899A1C03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07AD4-7B8B-41BF-A715-5DF89FC89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09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6iFFws-bA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2zlPjr-cN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://cs.wikipedia.org/wiki/Soubor:Apus_apus_-Barcelona,_Spain-8_(1).jpg" TargetMode="External"/><Relationship Id="rId4" Type="http://schemas.openxmlformats.org/officeDocument/2006/relationships/hyperlink" Target="https://www.youtube.com/watch?v=bKTeDNmppP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Dt0ZhGt4be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WI5flJlkS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jpeg"/><Relationship Id="rId4" Type="http://schemas.openxmlformats.org/officeDocument/2006/relationships/hyperlink" Target="http://cs.wikipedia.org/wiki/Soubor:Delichon_urbicum_10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1gqhHS_2Ks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cs.wikipedia.org/wiki/Soubor:Tree_Sparrow_August_2007_Osaka_Japan.jpg" TargetMode="Externa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Corvus_frugilegus_2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cs.wikipedia.org/wiki/Soubor:Corvus_corone_1_(Marek_Szczepanek).jpg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://cs.wikipedia.org/wiki/Soubor:Lanius_collurio_male_am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Kuckuck_(Cuculus_canorus)_by_Tim_Peuker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cs.wikipedia.org/wiki/Soubor:Sylvia_atricapilla_bl.JPG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jpeg"/><Relationship Id="rId3" Type="http://schemas.openxmlformats.org/officeDocument/2006/relationships/hyperlink" Target="http://cs.wikipedia.org/wiki/Soubor:Perdix_perdix_(Marek_Szczepanek).jpg" TargetMode="External"/><Relationship Id="rId7" Type="http://schemas.openxmlformats.org/officeDocument/2006/relationships/hyperlink" Target="http://cs.wikipedia.org/wiki/Soubor:Delichon_urbicum_10.jpg" TargetMode="Externa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hyperlink" Target="http://cs.wikipedia.org/wiki/Soubor:Landsvale.jpg" TargetMode="External"/><Relationship Id="rId5" Type="http://schemas.openxmlformats.org/officeDocument/2006/relationships/hyperlink" Target="http://cs.wikipedia.org/wiki/Soubor:Phasianus_colchicus_2_tom_(Lukasz_Lukasik).jpg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hyperlink" Target="http://cs.wikipedia.org/wiki/Soubor:Apus_apus_-Barcelona,_Spain-8_(1)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7DccbpUnK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lT5BccupW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://cs.wikipedia.org/wiki/Soubor:Perdix_perdix_(Marek_Szczepanek)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dn3j9w-1s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http://cs.wikipedia.org/wiki/Soubor:Phasianus_colchicus_2_tom_(Lukasz_Lukasik)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D944B-E68F-4FF9-A7D0-D5480390A3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OPAKOVÁNÍ PTÁCI OKRAJE LESA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C8F495-BE62-4D47-83F1-7A520ADC96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592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7946855" cy="3539430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křepelka  polní</a:t>
            </a:r>
          </a:p>
          <a:p>
            <a:r>
              <a:rPr lang="cs-CZ" sz="2800" b="1" u="sng" dirty="0">
                <a:hlinkClick r:id="rId3"/>
              </a:rPr>
              <a:t>https://www.youtube.com/watch?v=p6iFFws-bAc</a:t>
            </a:r>
            <a:endParaRPr lang="cs-CZ" sz="2800" b="1" u="sng" dirty="0"/>
          </a:p>
          <a:p>
            <a:endParaRPr lang="cs-CZ" sz="2800" b="1" u="sng" dirty="0"/>
          </a:p>
          <a:p>
            <a:r>
              <a:rPr lang="cs-CZ" sz="2800" dirty="0"/>
              <a:t>- malá, nenápadně zbarvená – světlehnědé a </a:t>
            </a:r>
            <a:r>
              <a:rPr lang="cs-CZ" sz="2800" dirty="0" err="1"/>
              <a:t>tmavo</a:t>
            </a:r>
            <a:r>
              <a:rPr lang="cs-CZ" sz="2800" dirty="0"/>
              <a:t> –</a:t>
            </a:r>
          </a:p>
          <a:p>
            <a:r>
              <a:rPr lang="cs-CZ" sz="2800" dirty="0"/>
              <a:t>  hnědé skvrny s bílými proužky</a:t>
            </a:r>
          </a:p>
          <a:p>
            <a:r>
              <a:rPr lang="cs-CZ" sz="2800" dirty="0"/>
              <a:t>- úbytek křepelek  díky zemědělství</a:t>
            </a:r>
          </a:p>
          <a:p>
            <a:r>
              <a:rPr lang="cs-CZ" sz="2800" dirty="0"/>
              <a:t>- samci volají – „pět peněz“</a:t>
            </a:r>
          </a:p>
          <a:p>
            <a:pPr marL="457200" indent="-457200">
              <a:buFontTx/>
              <a:buChar char="-"/>
            </a:pPr>
            <a:endParaRPr lang="cs-CZ" sz="2800" dirty="0"/>
          </a:p>
        </p:txBody>
      </p:sp>
      <p:pic>
        <p:nvPicPr>
          <p:cNvPr id="4098" name="Picture 2" descr="http://upload.wikimedia.org/wikipedia/commons/thumb/5/56/Wachtel_in_Haltung_clipped.jpg/220px-Wachtel_in_Haltung_cli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85844"/>
            <a:ext cx="5334543" cy="32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8068491" cy="4493538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2. </a:t>
            </a:r>
            <a:r>
              <a:rPr lang="cs-CZ" sz="2800" b="1" u="sng" dirty="0" err="1">
                <a:highlight>
                  <a:srgbClr val="FFFF00"/>
                </a:highlight>
              </a:rPr>
              <a:t>Svišťouni</a:t>
            </a:r>
            <a:endParaRPr lang="cs-CZ" sz="2800" b="1" u="sng" dirty="0">
              <a:highlight>
                <a:srgbClr val="FFFF00"/>
              </a:highlight>
            </a:endParaRPr>
          </a:p>
          <a:p>
            <a:r>
              <a:rPr lang="cs-CZ" sz="2800" dirty="0"/>
              <a:t>- většinu života tráví ve vzduchu, kromě hnízdění</a:t>
            </a:r>
          </a:p>
          <a:p>
            <a:r>
              <a:rPr lang="cs-CZ" sz="2800" dirty="0"/>
              <a:t>- patří k nejrychlejším a nejpohyblivějším letcům</a:t>
            </a:r>
          </a:p>
          <a:p>
            <a:r>
              <a:rPr lang="cs-CZ" sz="2800" b="1" u="sng" dirty="0"/>
              <a:t>rorýs obecný</a:t>
            </a:r>
          </a:p>
          <a:p>
            <a:r>
              <a:rPr lang="cs-CZ" sz="1600" b="1" u="sng" dirty="0">
                <a:hlinkClick r:id="rId3"/>
              </a:rPr>
              <a:t>https://www.youtube.com/watch?v=q2zlPjr-cN0</a:t>
            </a:r>
            <a:endParaRPr lang="cs-CZ" sz="1600" b="1" u="sng" dirty="0"/>
          </a:p>
          <a:p>
            <a:r>
              <a:rPr lang="cs-CZ" b="1" u="sng" dirty="0">
                <a:hlinkClick r:id="rId4"/>
              </a:rPr>
              <a:t>https://www.youtube.com/watch?v=bKTeDNmppPs</a:t>
            </a:r>
            <a:endParaRPr lang="cs-CZ" sz="2800" b="1" u="sng" dirty="0"/>
          </a:p>
          <a:p>
            <a:r>
              <a:rPr lang="cs-CZ" sz="2800" dirty="0"/>
              <a:t>- černohnědé zbarvení, dlouhá srpovitá křídla, </a:t>
            </a:r>
            <a:r>
              <a:rPr lang="cs-CZ" sz="2800" dirty="0" err="1"/>
              <a:t>vidličitý</a:t>
            </a:r>
            <a:endParaRPr lang="cs-CZ" sz="2800" dirty="0"/>
          </a:p>
          <a:p>
            <a:r>
              <a:rPr lang="cs-CZ" sz="2800" dirty="0"/>
              <a:t>   ocas</a:t>
            </a:r>
          </a:p>
          <a:p>
            <a:r>
              <a:rPr lang="cs-CZ" sz="2800" dirty="0"/>
              <a:t>- malé nohy se 4 prsty dopředu</a:t>
            </a:r>
          </a:p>
          <a:p>
            <a:r>
              <a:rPr lang="cs-CZ" sz="2800" dirty="0"/>
              <a:t>- za letu pije, spí i se rozmnožuje</a:t>
            </a:r>
          </a:p>
          <a:p>
            <a:r>
              <a:rPr lang="cs-CZ" sz="2800" dirty="0"/>
              <a:t>-  v ČR přísně chráněný</a:t>
            </a:r>
          </a:p>
        </p:txBody>
      </p:sp>
      <p:pic>
        <p:nvPicPr>
          <p:cNvPr id="5122" name="Picture 2" descr="Rorýs obecný">
            <a:hlinkClick r:id="rId5" tooltip="Rorýs obecný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1"/>
          <a:stretch/>
        </p:blipFill>
        <p:spPr bwMode="auto">
          <a:xfrm>
            <a:off x="5508104" y="3164848"/>
            <a:ext cx="3614026" cy="361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283165" cy="2677656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3. </a:t>
            </a:r>
            <a:r>
              <a:rPr lang="cs-CZ" sz="2800" b="1" u="sng" dirty="0">
                <a:highlight>
                  <a:srgbClr val="FFFF00"/>
                </a:highlight>
              </a:rPr>
              <a:t>Pěvci</a:t>
            </a:r>
          </a:p>
          <a:p>
            <a:endParaRPr lang="cs-CZ" sz="2800" b="1" u="sng" dirty="0"/>
          </a:p>
          <a:p>
            <a:r>
              <a:rPr lang="cs-CZ" sz="2800" b="1" u="sng" dirty="0"/>
              <a:t>skřivan polní</a:t>
            </a:r>
          </a:p>
          <a:p>
            <a:r>
              <a:rPr lang="cs-CZ" sz="2800" dirty="0"/>
              <a:t>- semena, hmyz</a:t>
            </a:r>
          </a:p>
          <a:p>
            <a:r>
              <a:rPr lang="cs-CZ" sz="2800" dirty="0"/>
              <a:t>- pohyb po hroudách – dlouhé drápy na zadních prstech</a:t>
            </a:r>
          </a:p>
          <a:p>
            <a:r>
              <a:rPr lang="cs-CZ" sz="2800" dirty="0"/>
              <a:t>- přilétá koncem února</a:t>
            </a:r>
          </a:p>
        </p:txBody>
      </p:sp>
      <p:pic>
        <p:nvPicPr>
          <p:cNvPr id="5122" name="Picture 2" descr="http://ts1.mm.bing.net/images/thumbnail.aspx?q=1448337934580&amp;id=f9627568740a43cf194b984a41c8fc5c&amp;url=http%3a%2f%2fupload.wikimedia.org%2fwikipedia%2fcommons%2fthumb%2fd%2fd8%2fAlauda_arvensis_2.jpg%2f258px-Alauda_arvensi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4896544" cy="32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BED0F87-537D-4DF6-A149-7A17BF212D13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https://www.youtube.com/watch?v=BWI5flJlkSA</a:t>
            </a:r>
          </a:p>
        </p:txBody>
      </p:sp>
    </p:spTree>
    <p:extLst>
      <p:ext uri="{BB962C8B-B14F-4D97-AF65-F5344CB8AC3E}">
        <p14:creationId xmlns:p14="http://schemas.microsoft.com/office/powerpoint/2010/main" val="231328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21526-CB95-4D82-B065-5880017B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Vlaštovka obecná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96A96D-7714-4BF8-A82B-4294D408A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Potrava hmyz, odlétá</a:t>
            </a:r>
          </a:p>
          <a:p>
            <a:r>
              <a:rPr lang="cs-CZ" dirty="0"/>
              <a:t>Červená skvrna na hrdle</a:t>
            </a:r>
          </a:p>
          <a:p>
            <a:r>
              <a:rPr lang="cs-CZ" dirty="0"/>
              <a:t>Delší ocasní pera – ve tvaru V</a:t>
            </a:r>
          </a:p>
          <a:p>
            <a:r>
              <a:rPr lang="cs-CZ" dirty="0"/>
              <a:t>Hnízdo miskovité </a:t>
            </a:r>
          </a:p>
          <a:p>
            <a:r>
              <a:rPr lang="cs-CZ" dirty="0"/>
              <a:t>Mláďata krmivá</a:t>
            </a:r>
          </a:p>
          <a:p>
            <a:r>
              <a:rPr lang="cs-CZ" sz="1800" dirty="0">
                <a:hlinkClick r:id="rId2"/>
              </a:rPr>
              <a:t>https://www.youtube.com/watch?v=Dt0ZhGt4be4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334041-59C6-4E39-9F03-BD2B1A421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364" y="1196752"/>
            <a:ext cx="3068010" cy="24482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BD61267-6F8F-47DD-BFEA-625979DB1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098338"/>
            <a:ext cx="3625954" cy="23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2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7728591" cy="3354765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jiřička obecná</a:t>
            </a:r>
          </a:p>
          <a:p>
            <a:r>
              <a:rPr lang="cs-CZ" sz="1600" b="1" u="sng" dirty="0">
                <a:hlinkClick r:id="rId3"/>
              </a:rPr>
              <a:t>https://www.youtube.com/watch?v=BWI5flJlkSA</a:t>
            </a:r>
            <a:endParaRPr lang="cs-CZ" sz="2800" b="1" u="sng" dirty="0"/>
          </a:p>
          <a:p>
            <a:r>
              <a:rPr lang="cs-CZ" sz="2800" dirty="0"/>
              <a:t>- ocas méně vykrojený</a:t>
            </a:r>
          </a:p>
          <a:p>
            <a:r>
              <a:rPr lang="cs-CZ" sz="2800" dirty="0"/>
              <a:t>- pod zobákem není červená skvrna</a:t>
            </a:r>
          </a:p>
          <a:p>
            <a:r>
              <a:rPr lang="cs-CZ" sz="2800" dirty="0"/>
              <a:t>- kulovité hnízdo s </a:t>
            </a:r>
            <a:r>
              <a:rPr lang="cs-CZ" sz="2800" dirty="0" err="1"/>
              <a:t>vletovým</a:t>
            </a:r>
            <a:r>
              <a:rPr lang="cs-CZ" sz="2800" dirty="0"/>
              <a:t> otvorem pod střechou, </a:t>
            </a:r>
          </a:p>
          <a:p>
            <a:r>
              <a:rPr lang="cs-CZ" sz="2800" dirty="0"/>
              <a:t>  okapem</a:t>
            </a:r>
          </a:p>
          <a:p>
            <a:r>
              <a:rPr lang="cs-CZ" sz="2800" dirty="0"/>
              <a:t>- loví létající hmyz</a:t>
            </a:r>
          </a:p>
          <a:p>
            <a:r>
              <a:rPr lang="cs-CZ" sz="2800" dirty="0"/>
              <a:t>- tažná</a:t>
            </a:r>
          </a:p>
        </p:txBody>
      </p:sp>
      <p:pic>
        <p:nvPicPr>
          <p:cNvPr id="3" name="Picture 2" descr="Dvojice jiřiček při sběru hnízdního materiálu">
            <a:hlinkClick r:id="rId4" tooltip="Dvojice jiřiček při sběru hnízdního materiálu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87C3B2B-5E32-4BD6-91C4-5AF379602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3025235"/>
            <a:ext cx="4869820" cy="33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49DA1AE-F401-4753-8DF3-558A020BF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75"/>
          <a:stretch/>
        </p:blipFill>
        <p:spPr>
          <a:xfrm>
            <a:off x="930759" y="1124744"/>
            <a:ext cx="7385657" cy="47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2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609216" cy="4616648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vrabec domácí</a:t>
            </a:r>
          </a:p>
          <a:p>
            <a:r>
              <a:rPr lang="cs-CZ" sz="2800" dirty="0"/>
              <a:t>- zrní, pupeny, pro mláďata hmyz</a:t>
            </a:r>
          </a:p>
          <a:p>
            <a:r>
              <a:rPr lang="cs-CZ" sz="2800" dirty="0"/>
              <a:t>- hnízdo na budovách</a:t>
            </a:r>
          </a:p>
          <a:p>
            <a:r>
              <a:rPr lang="cs-CZ" sz="2800" dirty="0"/>
              <a:t>- zbarvení šedé a hnědé, samci tmavší</a:t>
            </a:r>
          </a:p>
          <a:p>
            <a:pPr marL="457200" indent="-457200">
              <a:buFontTx/>
              <a:buChar char="-"/>
            </a:pPr>
            <a:r>
              <a:rPr lang="cs-CZ" sz="1400" dirty="0">
                <a:hlinkClick r:id="rId3"/>
              </a:rPr>
              <a:t>https://www.youtube.com/watch?v=W1gqhHS_2Ks</a:t>
            </a:r>
            <a:endParaRPr lang="cs-CZ" sz="1400" dirty="0"/>
          </a:p>
          <a:p>
            <a:r>
              <a:rPr lang="cs-CZ" sz="2800" b="1" u="sng" dirty="0"/>
              <a:t>vrabec polní</a:t>
            </a:r>
          </a:p>
          <a:p>
            <a:r>
              <a:rPr lang="cs-CZ" sz="2800" dirty="0"/>
              <a:t>- více semena plevelů než kulturních rostlin, pro mláďata  </a:t>
            </a:r>
          </a:p>
          <a:p>
            <a:r>
              <a:rPr lang="cs-CZ" sz="2800" dirty="0"/>
              <a:t>  hmyz</a:t>
            </a:r>
          </a:p>
          <a:p>
            <a:r>
              <a:rPr lang="cs-CZ" sz="2800" dirty="0"/>
              <a:t>- v zimě potulný</a:t>
            </a:r>
          </a:p>
          <a:p>
            <a:r>
              <a:rPr lang="cs-CZ" sz="2800" dirty="0"/>
              <a:t>- čokoládově zbarvená hlava, bílé tváře s černou skvrnkou </a:t>
            </a:r>
          </a:p>
          <a:p>
            <a:endParaRPr lang="cs-CZ" sz="2800" b="1" u="sng" dirty="0"/>
          </a:p>
        </p:txBody>
      </p:sp>
      <p:pic>
        <p:nvPicPr>
          <p:cNvPr id="8194" name="Picture 2" descr="http://ts2.mm.bing.net/images/thumbnail.aspx?q=1448537105933&amp;id=4b96f74dca01cf403a2d5169adc39424&amp;url=http%3a%2f%2fupload.wikimedia.org%2fwikipedia%2fcommons%2fthumb%2f3%2f33%2fHouse_sparrowIII.jpg%2f260px-House_sparrow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39" y="185234"/>
            <a:ext cx="312258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ee Sparrow August 2007 Osaka Japan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45703"/>
            <a:ext cx="3456384" cy="23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E5F9429-104C-48B7-86AB-BB325BFFE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8" y="4369849"/>
            <a:ext cx="3320405" cy="22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1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E861647-0055-464A-9C87-FAC7B194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-18040"/>
            <a:ext cx="6025208" cy="402465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3D521A-5F15-4CA9-9690-4E58819FB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2385B61-414D-45BA-9CD0-FBDC1E32A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829" y="2989767"/>
            <a:ext cx="5367990" cy="35856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5D6BA3-5B3E-4F14-977E-B157E9C97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301" y="1042659"/>
            <a:ext cx="6736142" cy="4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26064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Procvičení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834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1) Vyjmenuj několik rozdílů mezi vlaštovkou a jiřičkou.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2420888"/>
            <a:ext cx="7341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Vlaštovka má červenou skvrnu pod krkem a více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vykrojená ocasní pera než jiřička.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9512" y="3933056"/>
            <a:ext cx="895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2) Do jakého řádu patří rorýs obecný a co je pro něj typické?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4869160"/>
            <a:ext cx="750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FF0000"/>
                </a:solidFill>
              </a:rPr>
              <a:t>Svišťouni</a:t>
            </a:r>
            <a:r>
              <a:rPr lang="cs-CZ" sz="2800" b="1" dirty="0">
                <a:solidFill>
                  <a:srgbClr val="FF0000"/>
                </a:solidFill>
              </a:rPr>
              <a:t>. Je výborný letec, téměř vše dělá v letu.</a:t>
            </a:r>
          </a:p>
        </p:txBody>
      </p:sp>
    </p:spTree>
    <p:extLst>
      <p:ext uri="{BB962C8B-B14F-4D97-AF65-F5344CB8AC3E}">
        <p14:creationId xmlns:p14="http://schemas.microsoft.com/office/powerpoint/2010/main" val="27481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620688"/>
            <a:ext cx="7895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3) Jaké jsou rozlišovací znaky mezi vrabcem domácím</a:t>
            </a:r>
          </a:p>
          <a:p>
            <a:r>
              <a:rPr lang="cs-CZ" sz="2800" dirty="0"/>
              <a:t>a vrabcem polním?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3568" y="1988840"/>
            <a:ext cx="7643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Vrabec polní má čokoládově zbarvenou hlavu, bílé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tváře s černou skvrnou.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552" y="342900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4) Jak se hrabaví přizpůsobili k získávání potravy?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83568" y="4365104"/>
            <a:ext cx="764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Mají silné hrabavé nohy, tupé drápy, krátké a silné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zobáky.</a:t>
            </a:r>
          </a:p>
        </p:txBody>
      </p:sp>
    </p:spTree>
    <p:extLst>
      <p:ext uri="{BB962C8B-B14F-4D97-AF65-F5344CB8AC3E}">
        <p14:creationId xmlns:p14="http://schemas.microsoft.com/office/powerpoint/2010/main" val="6188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4B702-D6E5-4EDA-B60F-CB6748F4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DEE4188-0E03-41D1-A7F2-ED765A7FB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983" y="22837"/>
            <a:ext cx="5560034" cy="39627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5F46CA-A809-41A8-89FD-94B92A5B0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" y="3012819"/>
            <a:ext cx="5712447" cy="38164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3912A8D-73B0-41A7-BC46-5F5CCE28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573" y="3019418"/>
            <a:ext cx="2987299" cy="38286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AFCBD6F-C00C-45D7-990E-873A85066C65}"/>
              </a:ext>
            </a:extLst>
          </p:cNvPr>
          <p:cNvSpPr/>
          <p:nvPr/>
        </p:nvSpPr>
        <p:spPr>
          <a:xfrm>
            <a:off x="5364088" y="2420888"/>
            <a:ext cx="198792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MĚKKOZOBÍ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5F1F6A-0362-4AC6-9640-51A8382A4386}"/>
              </a:ext>
            </a:extLst>
          </p:cNvPr>
          <p:cNvSpPr/>
          <p:nvPr/>
        </p:nvSpPr>
        <p:spPr>
          <a:xfrm>
            <a:off x="6933943" y="6349754"/>
            <a:ext cx="198792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PĚVCI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37F24EA-70CB-4232-93DE-BDFAB679F34C}"/>
              </a:ext>
            </a:extLst>
          </p:cNvPr>
          <p:cNvSpPr/>
          <p:nvPr/>
        </p:nvSpPr>
        <p:spPr>
          <a:xfrm>
            <a:off x="503485" y="6133730"/>
            <a:ext cx="198792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KUKAČKY</a:t>
            </a:r>
          </a:p>
        </p:txBody>
      </p:sp>
    </p:spTree>
    <p:extLst>
      <p:ext uri="{BB962C8B-B14F-4D97-AF65-F5344CB8AC3E}">
        <p14:creationId xmlns:p14="http://schemas.microsoft.com/office/powerpoint/2010/main" val="13769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8DCC9-7721-417F-9C4C-3002046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Ptáci otevřené krajiny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D4ABD4-305E-4F08-866D-F35207400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cs-CZ" dirty="0"/>
              <a:t>Pole, louky, křoviny</a:t>
            </a:r>
          </a:p>
          <a:p>
            <a:pPr lvl="0"/>
            <a:r>
              <a:rPr lang="cs-CZ" b="1" dirty="0"/>
              <a:t>Hrabaví</a:t>
            </a:r>
            <a:r>
              <a:rPr lang="cs-CZ" dirty="0"/>
              <a:t> – silné hrabavé nohy, tupé drápy, let na krátkou vzdálenost, hnízdo na   	       zemi, všežraví, mláďata nekrmivá</a:t>
            </a:r>
          </a:p>
          <a:p>
            <a:r>
              <a:rPr lang="cs-CZ" dirty="0"/>
              <a:t>Bažant, koroptev, kur domácí, krocan, páv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lvl="0"/>
            <a:r>
              <a:rPr lang="cs-CZ" b="1" dirty="0" err="1"/>
              <a:t>Svišťouni</a:t>
            </a:r>
            <a:r>
              <a:rPr lang="cs-CZ" b="1" dirty="0"/>
              <a:t> </a:t>
            </a:r>
            <a:r>
              <a:rPr lang="cs-CZ" dirty="0"/>
              <a:t>– rychle létají, všechno za letu, hmyzožraví, čtyři prsty dopředu, chráněný</a:t>
            </a:r>
          </a:p>
          <a:p>
            <a:r>
              <a:rPr lang="cs-CZ" dirty="0"/>
              <a:t>Rorýs obecný</a:t>
            </a:r>
          </a:p>
          <a:p>
            <a:endParaRPr lang="cs-CZ" dirty="0"/>
          </a:p>
          <a:p>
            <a:pPr lvl="0"/>
            <a:r>
              <a:rPr lang="cs-CZ" b="1" dirty="0"/>
              <a:t>Pěvci</a:t>
            </a:r>
            <a:endParaRPr lang="cs-CZ" dirty="0"/>
          </a:p>
          <a:p>
            <a:r>
              <a:rPr lang="cs-CZ" dirty="0"/>
              <a:t>Skřivan polní – dlouhý dráp na zadním prstu, semena, hmyz, tažný</a:t>
            </a:r>
          </a:p>
          <a:p>
            <a:r>
              <a:rPr lang="cs-CZ" dirty="0"/>
              <a:t>Vlaštovka obecná – ocasní pera do V, červená skvrna na hrdle, miskovité hnízdo, 	                        hmyzožravá, tažná</a:t>
            </a:r>
          </a:p>
          <a:p>
            <a:r>
              <a:rPr lang="cs-CZ" dirty="0"/>
              <a:t>Jiřička obecná- bez červené skvrny, hnízdo uzavřené, ocasní pera menši V</a:t>
            </a:r>
          </a:p>
          <a:p>
            <a:r>
              <a:rPr lang="cs-CZ" dirty="0"/>
              <a:t>Vrabec polní- líce bílé s černou skvrnou na tváři, semenožravý, mláďata hmyz, 	             hnízdo neuspořádané</a:t>
            </a:r>
          </a:p>
          <a:p>
            <a:r>
              <a:rPr lang="cs-CZ" dirty="0"/>
              <a:t>Vrabec domácí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502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F3B16-9659-495D-8712-04CDDD6B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– poznávání ptáků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AD46E5F-2C8A-48EE-8A7B-EB0F3280A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417638"/>
            <a:ext cx="3115326" cy="20850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E2E3D5-CB4A-4955-B30C-616BDDB6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957" y="1420598"/>
            <a:ext cx="2841219" cy="21033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6C80E5-7048-4F3E-AC13-1A29AD96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25" y="3645024"/>
            <a:ext cx="3305956" cy="22039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F8C364-2404-4708-A8BF-2D629DB701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96" t="7329" r="26947" b="7329"/>
          <a:stretch/>
        </p:blipFill>
        <p:spPr>
          <a:xfrm>
            <a:off x="3498930" y="3667222"/>
            <a:ext cx="2520280" cy="27447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941853D-EF03-4017-949C-C24D7F3AB4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84" r="33886"/>
          <a:stretch/>
        </p:blipFill>
        <p:spPr>
          <a:xfrm>
            <a:off x="6264336" y="1268760"/>
            <a:ext cx="2088233" cy="27312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D84E5B-6592-439A-BD3D-6332D236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16" t="-7496" r="1541" b="7496"/>
          <a:stretch/>
        </p:blipFill>
        <p:spPr>
          <a:xfrm>
            <a:off x="6151564" y="3907280"/>
            <a:ext cx="2841219" cy="233003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FF3EB49-CBDB-4FEE-8B02-320AA6DCD179}"/>
              </a:ext>
            </a:extLst>
          </p:cNvPr>
          <p:cNvSpPr/>
          <p:nvPr/>
        </p:nvSpPr>
        <p:spPr>
          <a:xfrm>
            <a:off x="227341" y="3058436"/>
            <a:ext cx="1594520" cy="36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Kukačka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3DB425B-C958-4897-8638-7A81109731E5}"/>
              </a:ext>
            </a:extLst>
          </p:cNvPr>
          <p:cNvSpPr/>
          <p:nvPr/>
        </p:nvSpPr>
        <p:spPr>
          <a:xfrm>
            <a:off x="4547253" y="3169350"/>
            <a:ext cx="1594520" cy="36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Ťuhýk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152C4E9-5D45-47F8-8294-FDAF9910E5EA}"/>
              </a:ext>
            </a:extLst>
          </p:cNvPr>
          <p:cNvSpPr/>
          <p:nvPr/>
        </p:nvSpPr>
        <p:spPr>
          <a:xfrm>
            <a:off x="1821658" y="5466663"/>
            <a:ext cx="1594520" cy="36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Vrána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902B159-2DD3-48AF-A80E-B439F3DF45BF}"/>
              </a:ext>
            </a:extLst>
          </p:cNvPr>
          <p:cNvSpPr/>
          <p:nvPr/>
        </p:nvSpPr>
        <p:spPr>
          <a:xfrm>
            <a:off x="3579970" y="6036027"/>
            <a:ext cx="1594520" cy="36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Straka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5BE42C9-ECE2-4728-B587-4B983C7E5049}"/>
              </a:ext>
            </a:extLst>
          </p:cNvPr>
          <p:cNvSpPr/>
          <p:nvPr/>
        </p:nvSpPr>
        <p:spPr>
          <a:xfrm>
            <a:off x="6557021" y="3531034"/>
            <a:ext cx="2040673" cy="40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Hrdlička zahradní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3063398-A63F-4E25-8F17-B7EC74E63FD7}"/>
              </a:ext>
            </a:extLst>
          </p:cNvPr>
          <p:cNvSpPr/>
          <p:nvPr/>
        </p:nvSpPr>
        <p:spPr>
          <a:xfrm>
            <a:off x="7354282" y="5817482"/>
            <a:ext cx="1594520" cy="36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Holub  hřivnáč</a:t>
            </a:r>
          </a:p>
        </p:txBody>
      </p:sp>
    </p:spTree>
    <p:extLst>
      <p:ext uri="{BB962C8B-B14F-4D97-AF65-F5344CB8AC3E}">
        <p14:creationId xmlns:p14="http://schemas.microsoft.com/office/powerpoint/2010/main" val="1117422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10EA727-E4B7-455E-84B3-3D5BC0F40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6357"/>
            <a:ext cx="3362869" cy="25202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43DA106-FB99-47D5-9A92-B1C400C6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124744"/>
            <a:ext cx="2811247" cy="1699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A1F705-9885-4A12-97D6-C3223D504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674" y="544308"/>
            <a:ext cx="2452644" cy="24526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A10A9C-9108-472E-8A7B-C5B689B86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" y="3068960"/>
            <a:ext cx="3627434" cy="23227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D323AC-F39B-40BD-9483-AE3DBC820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111" y="3212976"/>
            <a:ext cx="3676207" cy="27556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E079D4-81CB-4445-96BF-7DC93C4E7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663" y="4446372"/>
            <a:ext cx="3456732" cy="231058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41F471A-FB90-4909-A8C3-0DF98AC55533}"/>
              </a:ext>
            </a:extLst>
          </p:cNvPr>
          <p:cNvSpPr/>
          <p:nvPr/>
        </p:nvSpPr>
        <p:spPr>
          <a:xfrm>
            <a:off x="467544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BAAŽANT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DE3004A-F031-48D0-A57E-9FDC4F5F147B}"/>
              </a:ext>
            </a:extLst>
          </p:cNvPr>
          <p:cNvSpPr/>
          <p:nvPr/>
        </p:nvSpPr>
        <p:spPr>
          <a:xfrm>
            <a:off x="4915489" y="266149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KŘEPELKA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1AFB557-0C4E-457B-9742-01C9B8D504FE}"/>
              </a:ext>
            </a:extLst>
          </p:cNvPr>
          <p:cNvSpPr/>
          <p:nvPr/>
        </p:nvSpPr>
        <p:spPr>
          <a:xfrm>
            <a:off x="7264173" y="249730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RORÝS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C262CAA-F654-4D20-B095-3AB0F9D4A4E5}"/>
              </a:ext>
            </a:extLst>
          </p:cNvPr>
          <p:cNvSpPr/>
          <p:nvPr/>
        </p:nvSpPr>
        <p:spPr>
          <a:xfrm>
            <a:off x="55456" y="50098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VLAŠTOVKA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F09138D-80AE-45C3-8E22-1E01FCAFD47C}"/>
              </a:ext>
            </a:extLst>
          </p:cNvPr>
          <p:cNvSpPr/>
          <p:nvPr/>
        </p:nvSpPr>
        <p:spPr>
          <a:xfrm>
            <a:off x="3894036" y="614121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VRABEC POLNÍ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75EFBFC-CD42-411B-91F8-1D5BD8173459}"/>
              </a:ext>
            </a:extLst>
          </p:cNvPr>
          <p:cNvSpPr/>
          <p:nvPr/>
        </p:nvSpPr>
        <p:spPr>
          <a:xfrm>
            <a:off x="6908882" y="5405681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JIŘIČKA</a:t>
            </a:r>
          </a:p>
        </p:txBody>
      </p:sp>
    </p:spTree>
    <p:extLst>
      <p:ext uri="{BB962C8B-B14F-4D97-AF65-F5344CB8AC3E}">
        <p14:creationId xmlns:p14="http://schemas.microsoft.com/office/powerpoint/2010/main" val="340191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ran polní">
            <a:hlinkClick r:id="rId3" tooltip="Havran polní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4" y="260648"/>
            <a:ext cx="384116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ospělý pták">
            <a:hlinkClick r:id="rId5" tooltip="Dospělý pták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4" y="3429000"/>
            <a:ext cx="3841160" cy="25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99992" y="1592796"/>
            <a:ext cx="269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    havran polní  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932040" y="4709386"/>
            <a:ext cx="227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vrána obecná</a:t>
            </a:r>
          </a:p>
        </p:txBody>
      </p:sp>
    </p:spTree>
    <p:extLst>
      <p:ext uri="{BB962C8B-B14F-4D97-AF65-F5344CB8AC3E}">
        <p14:creationId xmlns:p14="http://schemas.microsoft.com/office/powerpoint/2010/main" val="433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s3.mm.bing.net/images/thumbnail.aspx?q=1366446309690&amp;id=abd9ace13db9f6382edcb5fbaceec61c&amp;url=http%3a%2f%2fupload.wikimedia.org%2fwikipedia%2fcommons%2fthumb%2f5%2f5a%2fEmberiza_citrinella_-New_Zealand_-North_Island-8.jpg%2f220px-Emberiza_citrinella_-New_Zealand_-North_Island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452175" cy="22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amec ťuhýka obecného">
            <a:hlinkClick r:id="rId4" tooltip="Samec ťuhýka obecného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4842"/>
            <a:ext cx="3452175" cy="25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27984" y="1548197"/>
            <a:ext cx="245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 strnad obecný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572000" y="4653136"/>
            <a:ext cx="218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ťuhýk obecný</a:t>
            </a:r>
          </a:p>
        </p:txBody>
      </p:sp>
    </p:spTree>
    <p:extLst>
      <p:ext uri="{BB962C8B-B14F-4D97-AF65-F5344CB8AC3E}">
        <p14:creationId xmlns:p14="http://schemas.microsoft.com/office/powerpoint/2010/main" val="23980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8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Poznávání ptáků otevřené krajiny, okraje lesů</a:t>
            </a:r>
          </a:p>
        </p:txBody>
      </p:sp>
      <p:pic>
        <p:nvPicPr>
          <p:cNvPr id="3" name="Picture 2" descr="Kukačka obecná">
            <a:hlinkClick r:id="rId3" tooltip="Kukačka obecná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2" y="1268760"/>
            <a:ext cx="3116101" cy="20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ěnice černohlavá, samice">
            <a:hlinkClick r:id="rId5" tooltip="Pěnice černohlavá, samic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4" y="4149080"/>
            <a:ext cx="2974230" cy="21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99992" y="1916832"/>
            <a:ext cx="2558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kukačka obecná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08004" y="4869160"/>
            <a:ext cx="289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pěnice černohlavá</a:t>
            </a:r>
          </a:p>
        </p:txBody>
      </p:sp>
    </p:spTree>
    <p:extLst>
      <p:ext uri="{BB962C8B-B14F-4D97-AF65-F5344CB8AC3E}">
        <p14:creationId xmlns:p14="http://schemas.microsoft.com/office/powerpoint/2010/main" val="27532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5" y="438965"/>
            <a:ext cx="694877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5400" b="1" dirty="0"/>
              <a:t>Ptáci otevřené krajiny</a:t>
            </a:r>
          </a:p>
        </p:txBody>
      </p:sp>
      <p:pic>
        <p:nvPicPr>
          <p:cNvPr id="1026" name="Picture 2" descr="Koroptev polní">
            <a:hlinkClick r:id="rId3" tooltip="Koroptev polní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5" y="2348880"/>
            <a:ext cx="2925324" cy="18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ažant obecný, samec, Polsko">
            <a:hlinkClick r:id="rId5" tooltip="bažant obecný, samec, Polsko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520279" cy="18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vojice jiřiček při sběru hnízdního materiálu">
            <a:hlinkClick r:id="rId7" tooltip="Dvojice jiřiček při sběru hnízdního materiálu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3" y="4718585"/>
            <a:ext cx="2322453" cy="17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rýs obecný">
            <a:hlinkClick r:id="rId9" tooltip="Rorýs obecný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383" y="2348880"/>
            <a:ext cx="2844163" cy="19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laštovka obecná">
            <a:hlinkClick r:id="rId11" tooltip="Vlaštovka obecná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46" y="4766736"/>
            <a:ext cx="2662283" cy="17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s1.mm.bing.net/images/thumbnail.aspx?q=1448337934580&amp;id=f9627568740a43cf194b984a41c8fc5c&amp;url=http%3a%2f%2fupload.wikimedia.org%2fwikipedia%2fcommons%2fthumb%2fd%2fd8%2fAlauda_arvensis_2.jpg%2f258px-Alauda_arvensis_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13379"/>
            <a:ext cx="2710578" cy="17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82067"/>
            <a:ext cx="8280920" cy="5816977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2800" b="1" u="sng" dirty="0"/>
              <a:t>Ptáci otevřené krajiny</a:t>
            </a:r>
          </a:p>
          <a:p>
            <a:endParaRPr lang="cs-CZ" sz="2800" b="1" u="sng" dirty="0"/>
          </a:p>
          <a:p>
            <a:r>
              <a:rPr lang="cs-CZ" sz="2800" dirty="0"/>
              <a:t>- žijí na polích, lukách – křoviny, skupiny stromů</a:t>
            </a:r>
          </a:p>
          <a:p>
            <a:endParaRPr lang="cs-CZ" sz="2800" dirty="0"/>
          </a:p>
          <a:p>
            <a:pPr marL="514350" indent="-514350">
              <a:buAutoNum type="arabicPeriod"/>
            </a:pPr>
            <a:r>
              <a:rPr lang="cs-CZ" sz="2800" b="1" u="sng" dirty="0">
                <a:highlight>
                  <a:srgbClr val="FFFF00"/>
                </a:highlight>
              </a:rPr>
              <a:t>Hrabaví</a:t>
            </a:r>
          </a:p>
          <a:p>
            <a:r>
              <a:rPr lang="cs-CZ" b="1" u="sng" dirty="0">
                <a:hlinkClick r:id="rId3"/>
              </a:rPr>
              <a:t>https://www.youtube.com/watch?v=y7DccbpUnKc</a:t>
            </a:r>
            <a:endParaRPr lang="cs-CZ" b="1" u="sng" dirty="0"/>
          </a:p>
          <a:p>
            <a:endParaRPr lang="cs-CZ" b="1" u="sng" dirty="0"/>
          </a:p>
          <a:p>
            <a:r>
              <a:rPr lang="cs-CZ" sz="2800" dirty="0"/>
              <a:t>- pohybují se  převážně po zemi – potrava</a:t>
            </a:r>
          </a:p>
          <a:p>
            <a:r>
              <a:rPr lang="cs-CZ" sz="2800" dirty="0"/>
              <a:t>- silné </a:t>
            </a:r>
            <a:r>
              <a:rPr lang="cs-CZ" sz="2800" b="1" u="sng" dirty="0"/>
              <a:t>hrabavé nohy</a:t>
            </a:r>
            <a:r>
              <a:rPr lang="cs-CZ" sz="2800" dirty="0"/>
              <a:t>, tupé drápy</a:t>
            </a:r>
          </a:p>
          <a:p>
            <a:r>
              <a:rPr lang="cs-CZ" sz="2800" dirty="0"/>
              <a:t>- krátké silné zobáky</a:t>
            </a:r>
          </a:p>
          <a:p>
            <a:r>
              <a:rPr lang="cs-CZ" sz="2800" dirty="0"/>
              <a:t>- létají zřídka</a:t>
            </a:r>
          </a:p>
          <a:p>
            <a:r>
              <a:rPr lang="cs-CZ" sz="2800" dirty="0"/>
              <a:t>- všežravci</a:t>
            </a:r>
          </a:p>
          <a:p>
            <a:r>
              <a:rPr lang="cs-CZ" sz="2800" dirty="0"/>
              <a:t>- hnízda na zemi</a:t>
            </a:r>
          </a:p>
          <a:p>
            <a:r>
              <a:rPr lang="cs-CZ" sz="2800" dirty="0"/>
              <a:t>- nekrmiví</a:t>
            </a:r>
          </a:p>
        </p:txBody>
      </p:sp>
    </p:spTree>
    <p:extLst>
      <p:ext uri="{BB962C8B-B14F-4D97-AF65-F5344CB8AC3E}">
        <p14:creationId xmlns:p14="http://schemas.microsoft.com/office/powerpoint/2010/main" val="429226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804188" cy="2677656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koroptev polní</a:t>
            </a:r>
          </a:p>
          <a:p>
            <a:r>
              <a:rPr lang="cs-CZ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https://www.youtube.com/watch?v=3lT5BccupWY</a:t>
            </a:r>
            <a:endParaRPr lang="cs-CZ" sz="28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8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800" dirty="0"/>
              <a:t>- okraje polí s křovinami</a:t>
            </a:r>
          </a:p>
          <a:p>
            <a:r>
              <a:rPr lang="cs-CZ" sz="2800" dirty="0"/>
              <a:t>- hmyz, semena</a:t>
            </a:r>
          </a:p>
          <a:p>
            <a:r>
              <a:rPr lang="cs-CZ" sz="2800" dirty="0"/>
              <a:t>- úbytek koroptví díky velkoplošnému zemědělství</a:t>
            </a:r>
          </a:p>
        </p:txBody>
      </p:sp>
      <p:pic>
        <p:nvPicPr>
          <p:cNvPr id="4" name="Picture 2" descr="Koroptev polní">
            <a:hlinkClick r:id="rId4" tooltip="Koroptev polní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3837"/>
            <a:ext cx="4968552" cy="32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0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1258"/>
            <a:ext cx="8496944" cy="2800767"/>
          </a:xfrm>
          <a:prstGeom prst="rect">
            <a:avLst/>
          </a:prstGeom>
          <a:solidFill>
            <a:srgbClr val="FFFF00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2800" b="1" u="sng" dirty="0"/>
              <a:t>bažant  obecný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https://www.youtube.com/watch?v=mdn3j9w-1sE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2800" dirty="0"/>
              <a:t>- kohout pestře zbarvený</a:t>
            </a:r>
          </a:p>
          <a:p>
            <a:r>
              <a:rPr lang="cs-CZ" sz="2800" dirty="0"/>
              <a:t>- hmyz, měkkýši, hraboši, zrní, bobule</a:t>
            </a:r>
          </a:p>
          <a:p>
            <a:r>
              <a:rPr lang="cs-CZ" sz="2800" dirty="0"/>
              <a:t>- z Asie, do Čech ve středověku</a:t>
            </a:r>
          </a:p>
          <a:p>
            <a:r>
              <a:rPr lang="cs-CZ" sz="2800" dirty="0"/>
              <a:t>- je lovný</a:t>
            </a:r>
          </a:p>
        </p:txBody>
      </p:sp>
      <p:pic>
        <p:nvPicPr>
          <p:cNvPr id="3" name="Picture 2" descr="bažant obecný, samec, Polsko">
            <a:hlinkClick r:id="rId4" tooltip="bažant obecný, samec, Polsko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5354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729</Words>
  <Application>Microsoft Office PowerPoint</Application>
  <PresentationFormat>Předvádění na obrazovce (4:3)</PresentationFormat>
  <Paragraphs>143</Paragraphs>
  <Slides>22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Arial</vt:lpstr>
      <vt:lpstr>Calibri</vt:lpstr>
      <vt:lpstr>Motiv systému Office</vt:lpstr>
      <vt:lpstr>OPAKOVÁNÍ PTÁCI OKRAJE LESA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Vlaštovka obecná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Ptáci otevřené krajiny  (zápis)</vt:lpstr>
      <vt:lpstr>DÚ – poznávání ptáků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</dc:creator>
  <cp:lastModifiedBy>Zbyněk Koláčný</cp:lastModifiedBy>
  <cp:revision>33</cp:revision>
  <dcterms:created xsi:type="dcterms:W3CDTF">2012-01-01T13:44:43Z</dcterms:created>
  <dcterms:modified xsi:type="dcterms:W3CDTF">2021-03-29T10:55:49Z</dcterms:modified>
</cp:coreProperties>
</file>